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notesMasterIdLst>
    <p:notesMasterId r:id="rId2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media/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jpg>
</file>

<file path=ppt/media/image-17-2.jpg>
</file>

<file path=ppt/media/image-18-1.jpg>
</file>

<file path=ppt/media/image-18-2.jpg>
</file>

<file path=ppt/media/image-18-3.png>
</file>

<file path=ppt/media/image-19-1.png>
</file>

<file path=ppt/media/image-20-1.png>
</file>

<file path=ppt/media/image-21-1.jpg>
</file>

<file path=ppt/media/image-21-2.jpg>
</file>

<file path=ppt/media/image-22-1.jpg>
</file>

<file path=ppt/media/image-22-2.jpg>
</file>

<file path=ppt/media/image-24-1.png>
</file>

<file path=ppt/media/image-25-1.png>
</file>

<file path=ppt/media/image-26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jpg"/><Relationship Id="rId2" Type="http://schemas.openxmlformats.org/officeDocument/2006/relationships/image" Target="../media/image-17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jpg"/><Relationship Id="rId2" Type="http://schemas.openxmlformats.org/officeDocument/2006/relationships/image" Target="../media/image-18-2.jpg"/><Relationship Id="rId3" Type="http://schemas.openxmlformats.org/officeDocument/2006/relationships/image" Target="../media/image-18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jpg"/><Relationship Id="rId2" Type="http://schemas.openxmlformats.org/officeDocument/2006/relationships/image" Target="../media/image-21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jpg"/><Relationship Id="rId2" Type="http://schemas.openxmlformats.org/officeDocument/2006/relationships/image" Target="../media/image-22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2286000" y="1285875"/>
            <a:ext cx="5943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6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guide anticipatorie</a:t>
            </a:r>
            <a:endParaRPr lang="en-US" sz="6000" dirty="0"/>
          </a:p>
        </p:txBody>
      </p:sp>
      <p:sp>
        <p:nvSpPr>
          <p:cNvPr id="3" name="Object2"/>
          <p:cNvSpPr txBox="1"/>
          <p:nvPr/>
        </p:nvSpPr>
        <p:spPr>
          <a:xfrm>
            <a:off x="2286000" y="2314575"/>
            <a:ext cx="5943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4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4" name="Object3"/>
          <p:cNvSpPr txBox="1"/>
          <p:nvPr/>
        </p:nvSpPr>
        <p:spPr>
          <a:xfrm>
            <a:off x="2286000" y="3086100"/>
            <a:ext cx="5943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4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Nati per leggere</a:t>
            </a:r>
            <a:endParaRPr lang="en-US" sz="4000" dirty="0"/>
          </a:p>
        </p:txBody>
      </p:sp>
      <p:sp>
        <p:nvSpPr>
          <p:cNvPr id="5" name="Object4"/>
          <p:cNvSpPr txBox="1"/>
          <p:nvPr/>
        </p:nvSpPr>
        <p:spPr>
          <a:xfrm>
            <a:off x="2286000" y="3857625"/>
            <a:ext cx="5943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Anna Maria Davoli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2286000" y="4114800"/>
            <a:ext cx="5943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marzo 2021</a:t>
            </a:r>
            <a:endParaRPr lang="en-US" sz="1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9 mesi/2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9 mesi 2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 anno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1 ann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14 mesi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14 mesi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mesi 1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17 m 1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17 mesi 2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17 m 2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18 mesi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18 mesi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19 mesi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19 mesi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30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20 mesi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Gli inquinanti alimentari</a:t>
            </a:r>
            <a:endParaRPr lang="en-US" sz="14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19545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21 mesi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 pericoli in cucina</a:t>
            </a:r>
            <a:endParaRPr lang="en-US" sz="14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26746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22 mesi</a:t>
            </a:r>
            <a:endParaRPr lang="en-US" sz="16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29832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Il bisogno di fibre</a:t>
            </a:r>
            <a:endParaRPr lang="en-US" sz="1400" dirty="0"/>
          </a:p>
        </p:txBody>
      </p:sp>
      <p:sp>
        <p:nvSpPr>
          <p:cNvPr id="10" name="Object9"/>
          <p:cNvSpPr txBox="1"/>
          <p:nvPr/>
        </p:nvSpPr>
        <p:spPr>
          <a:xfrm>
            <a:off x="914400" y="339471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2 anni</a:t>
            </a:r>
            <a:endParaRPr lang="en-US" sz="1600" dirty="0"/>
          </a:p>
        </p:txBody>
      </p:sp>
      <p:sp>
        <p:nvSpPr>
          <p:cNvPr id="11" name="Object10"/>
          <p:cNvSpPr txBox="1"/>
          <p:nvPr/>
        </p:nvSpPr>
        <p:spPr>
          <a:xfrm>
            <a:off x="914400" y="37033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Buone abitudini e strategie per invogliare il tuo bambino a mangiare cibi salutari</a:t>
            </a:r>
            <a:endParaRPr lang="en-US" sz="1400" dirty="0"/>
          </a:p>
        </p:txBody>
      </p:sp>
      <p:sp>
        <p:nvSpPr>
          <p:cNvPr id="12" name="Object11"/>
          <p:cNvSpPr txBox="1"/>
          <p:nvPr/>
        </p:nvSpPr>
        <p:spPr>
          <a:xfrm>
            <a:off x="914400" y="411480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2 mesi</a:t>
            </a:r>
            <a:endParaRPr lang="en-US" sz="1600" dirty="0"/>
          </a:p>
        </p:txBody>
      </p:sp>
      <p:sp>
        <p:nvSpPr>
          <p:cNvPr id="13" name="Object12"/>
          <p:cNvSpPr txBox="1"/>
          <p:nvPr/>
        </p:nvSpPr>
        <p:spPr>
          <a:xfrm>
            <a:off x="914400" y="442341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E se non vuole mangiare frutta e verdura?</a:t>
            </a:r>
            <a:endParaRPr lang="en-US" sz="1400" dirty="0"/>
          </a:p>
        </p:txBody>
      </p:sp>
      <p:pic>
        <p:nvPicPr>
          <p:cNvPr id="14" name="Object 13" descr="C:/My/wizzi/stfnbssl/stfnbssl.github.io/cosie/.wizzi/src/17marzo2021/images/l'orto dei piccol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286000" cy="1543050"/>
          </a:xfrm>
          <a:prstGeom prst="rect">
            <a:avLst/>
          </a:prstGeom>
        </p:spPr>
      </p:pic>
      <p:pic>
        <p:nvPicPr>
          <p:cNvPr id="15" name="Object 14" descr="C:/My/wizzi/stfnbssl/stfnbssl.github.io/cosie/.wizzi/src/17marzo2021/images/mangia i piselli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34665"/>
            <a:ext cx="2286000" cy="154305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30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6 mesi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Cerca di rendere più sani i tuoi piatti preferiti.</a:t>
            </a:r>
            <a:endParaRPr lang="en-US" sz="1400" dirty="0"/>
          </a:p>
          <a:p>
            <a:pPr/>
            <a:endParaRPr lang="en-US" sz="1400" dirty="0"/>
          </a:p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Leggere un libro aiuta a mangiare cibi sani.</a:t>
            </a:r>
            <a:endParaRPr lang="en-US" sz="14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19545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4 anni e 6 mesi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Come fare per essere un modello sano?</a:t>
            </a:r>
            <a:endParaRPr lang="en-US" sz="14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267462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3 mesi</a:t>
            </a:r>
            <a:endParaRPr lang="en-US" sz="16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29832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Fra i 5 e i 6 anni sarà molto utile un Bilancio di salute dal tuo pediatra</a:t>
            </a:r>
            <a:endParaRPr lang="en-US" sz="1400" dirty="0"/>
          </a:p>
        </p:txBody>
      </p:sp>
      <p:pic>
        <p:nvPicPr>
          <p:cNvPr id="10" name="Object 9" descr="C:/My/wizzi/stfnbssl/stfnbssl.github.io/cosie/.wizzi/src/17marzo2021/images/musi piatt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286000" cy="1543050"/>
          </a:xfrm>
          <a:prstGeom prst="rect">
            <a:avLst/>
          </a:prstGeom>
        </p:spPr>
      </p:pic>
      <p:pic>
        <p:nvPicPr>
          <p:cNvPr id="11" name="Object 10" descr="C:/My/wizzi/stfnbssl/stfnbssl.github.io/cosie/.wizzi/src/17marzo2021/images/è ora di mangiare sano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34665"/>
            <a:ext cx="2286000" cy="1543050"/>
          </a:xfrm>
          <a:prstGeom prst="rect">
            <a:avLst/>
          </a:prstGeom>
        </p:spPr>
      </p:pic>
      <p:pic>
        <p:nvPicPr>
          <p:cNvPr id="12" name="Object 11" descr="C:/My/wizzi/stfnbssl/stfnbssl.github.io/cosie/.wizzi/src/17marzo2021/images/bminforma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4834890"/>
            <a:ext cx="2286000" cy="15430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9 mesi/1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5a 9 m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App a supporto di genitori e caregiver</a:t>
            </a:r>
            <a:endParaRPr lang="en-US" sz="30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246888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76200" indent="-76200">
              <a:buSzPct val="100000"/>
              <a:buChar char="⬤"/>
            </a:pPr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Contenuti basati sulle evidenze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298323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76200" indent="-76200">
              <a:buSzPct val="100000"/>
              <a:buChar char="⬤"/>
            </a:pPr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Informazioni coerenti con le linee guida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349758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76200" indent="-76200">
              <a:buSzPct val="100000"/>
              <a:buChar char="⬤"/>
            </a:pPr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Sviluppate con il supporto di professionisti sanitari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401193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76200" indent="-76200">
              <a:buSzPct val="100000"/>
              <a:buChar char="⬤"/>
            </a:pPr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finanziamento adeguato (del Servizio Sanitario)</a:t>
            </a:r>
            <a:endParaRPr lang="en-US" sz="15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452628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Garantiscono che ai genitori vengano fornite risorse credibili e affidabili.</a:t>
            </a:r>
            <a:endParaRPr lang="en-US" sz="1500" dirty="0"/>
          </a:p>
        </p:txBody>
      </p:sp>
      <p:sp>
        <p:nvSpPr>
          <p:cNvPr id="9" name="Object8"/>
          <p:cNvSpPr txBox="1"/>
          <p:nvPr/>
        </p:nvSpPr>
        <p:spPr>
          <a:xfrm>
            <a:off x="0" y="0"/>
            <a:ext cx="6858000" cy="0"/>
          </a:xfrm>
          <a:prstGeom prst="rect">
            <a:avLst/>
          </a:prstGeom>
          <a:solidFill>
            <a:schemeClr val="000000"/>
          </a:solidFill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Content and Quality of Infant Feeding Smartphone Apps: Five-Year Update on a Systematic Search and Evaluation</a:t>
            </a:r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Heilok Cheng, et all</a:t>
            </a:r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Mobile App, KhunLook, to Support Thai Parents and Caregivers With Child Health Supervision: Development, Validation, and Acceptability Study</a:t>
            </a:r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Rosawan Areemit</a:t>
            </a:r>
            <a:endParaRPr lang="en-US" sz="10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anni e 9 mesi/2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5a 9m 2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anni</a:t>
            </a:r>
            <a:endParaRPr lang="en-US" sz="30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Coltiva un piccolo orto domestico</a:t>
            </a:r>
            <a:endParaRPr lang="en-US" sz="1400" dirty="0"/>
          </a:p>
        </p:txBody>
      </p:sp>
      <p:pic>
        <p:nvPicPr>
          <p:cNvPr id="6" name="Object 5" descr="C:/My/wizzi/stfnbssl/stfnbssl.github.io/cosie/.wizzi/src/17marzo2021/images/l'orto dei bimb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286000" cy="1543050"/>
          </a:xfrm>
          <a:prstGeom prst="rect">
            <a:avLst/>
          </a:prstGeom>
        </p:spPr>
      </p:pic>
      <p:pic>
        <p:nvPicPr>
          <p:cNvPr id="7" name="Object 6" descr="C:/My/wizzi/stfnbssl/stfnbssl.github.io/cosie/.wizzi/src/17marzo2021/images/bimbi orticoltori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34665"/>
            <a:ext cx="2286000" cy="154305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30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anni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Diventa un critico gastronomico...</a:t>
            </a:r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endParaRPr lang="en-US" sz="1400" dirty="0"/>
          </a:p>
          <a:p>
            <a:pPr/>
            <a:r>
              <a:rPr lang="en-US" sz="14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I momenti speciali a tavola uniscono la famiglia</a:t>
            </a:r>
            <a:endParaRPr lang="en-US" sz="1400" dirty="0"/>
          </a:p>
        </p:txBody>
      </p:sp>
      <p:pic>
        <p:nvPicPr>
          <p:cNvPr id="6" name="Object 5" descr="C:/My/wizzi/stfnbssl/stfnbssl.github.io/cosie/.wizzi/src/17marzo2021/images/3 cuoch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286000" cy="1543050"/>
          </a:xfrm>
          <a:prstGeom prst="rect">
            <a:avLst/>
          </a:prstGeom>
        </p:spPr>
      </p:pic>
      <p:pic>
        <p:nvPicPr>
          <p:cNvPr id="7" name="Object 6" descr="C:/My/wizzi/stfnbssl/stfnbssl.github.io/cosie/.wizzi/src/17marzo2021/images/momenti speciali a tavola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34665"/>
            <a:ext cx="2286000" cy="154305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30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246888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Proposte di libri e ascolti musicali per le varie età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298323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Consigli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349758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76200" indent="-76200">
              <a:buSzPct val="100000"/>
              <a:buChar char="⬤"/>
            </a:pPr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Tanti libri di qualità per ogni età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401193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76200" indent="-76200">
              <a:buSzPct val="100000"/>
              <a:buChar char="⬤"/>
            </a:pPr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Le modalità di lettura</a:t>
            </a:r>
            <a:endParaRPr lang="en-US" sz="1500" dirty="0"/>
          </a:p>
        </p:txBody>
      </p:sp>
      <p:sp>
        <p:nvSpPr>
          <p:cNvPr id="8" name="Object7"/>
          <p:cNvSpPr txBox="1"/>
          <p:nvPr/>
        </p:nvSpPr>
        <p:spPr>
          <a:xfrm>
            <a:off x="914400" y="452628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76200" indent="-76200">
              <a:buSzPct val="100000"/>
              <a:buChar char="⬤"/>
            </a:pPr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Frequentare la biblioteca</a:t>
            </a:r>
            <a:endParaRPr lang="en-US" sz="1500" dirty="0"/>
          </a:p>
        </p:txBody>
      </p:sp>
      <p:sp>
        <p:nvSpPr>
          <p:cNvPr id="9" name="Object8"/>
          <p:cNvSpPr txBox="1"/>
          <p:nvPr/>
        </p:nvSpPr>
        <p:spPr>
          <a:xfrm>
            <a:off x="914400" y="504063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marL="76200" indent="-76200">
              <a:buSzPct val="100000"/>
              <a:buChar char="⬤"/>
            </a:pPr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Frequentare le librerie</a:t>
            </a:r>
            <a:endParaRPr lang="en-US" sz="15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3 anni e 6 mesi, Papà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NpL 2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NpL e NpM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4 anni, Dialogico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NpL 3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La App BeBa, un lavoro da implementare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30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12344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154305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28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i feedback dei genitori</a:t>
            </a:r>
            <a:endParaRPr lang="en-US" sz="28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195453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16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 </a:t>
            </a:r>
            <a:endParaRPr lang="en-US" sz="1600" dirty="0"/>
          </a:p>
        </p:txBody>
      </p:sp>
      <p:sp>
        <p:nvSpPr>
          <p:cNvPr id="7" name="Object6"/>
          <p:cNvSpPr txBox="1"/>
          <p:nvPr/>
        </p:nvSpPr>
        <p:spPr>
          <a:xfrm>
            <a:off x="914400" y="2263140"/>
            <a:ext cx="36576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sz="28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Con i feedback dei pediatri</a:t>
            </a:r>
            <a:endParaRPr lang="en-US" sz="2800" dirty="0"/>
          </a:p>
        </p:txBody>
      </p:sp>
      <p:pic>
        <p:nvPicPr>
          <p:cNvPr id="8" name="Object 7" descr="C:/My/wizzi/stfnbssl/stfnbssl.github.io/cosie/.wizzi/src/17marzo2021/images/work in progress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234440"/>
            <a:ext cx="2286000" cy="154305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154305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6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Grazie</a:t>
            </a:r>
            <a:endParaRPr lang="en-US" sz="6000" dirty="0"/>
          </a:p>
        </p:txBody>
      </p:sp>
      <p:sp>
        <p:nvSpPr>
          <p:cNvPr id="3" name="Object2"/>
          <p:cNvSpPr txBox="1"/>
          <p:nvPr/>
        </p:nvSpPr>
        <p:spPr>
          <a:xfrm>
            <a:off x="1828800" y="2571750"/>
            <a:ext cx="54864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8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per l'attenzione</a:t>
            </a:r>
            <a:endParaRPr lang="en-US" sz="4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Una App aiuta i genitori?</a:t>
            </a:r>
            <a:endParaRPr lang="en-US" sz="3000" dirty="0"/>
          </a:p>
        </p:txBody>
      </p:sp>
      <p:sp>
        <p:nvSpPr>
          <p:cNvPr id="4" name="Object3"/>
          <p:cNvSpPr txBox="1"/>
          <p:nvPr/>
        </p:nvSpPr>
        <p:spPr>
          <a:xfrm>
            <a:off x="914400" y="246888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 genitori apprezzano le mHealth Apps.</a:t>
            </a:r>
            <a:endParaRPr lang="en-US" sz="1500" dirty="0"/>
          </a:p>
        </p:txBody>
      </p:sp>
      <p:sp>
        <p:nvSpPr>
          <p:cNvPr id="5" name="Object4"/>
          <p:cNvSpPr txBox="1"/>
          <p:nvPr/>
        </p:nvSpPr>
        <p:spPr>
          <a:xfrm>
            <a:off x="914400" y="298323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Richiedono contatti brevi e ripetuti con informazioni pratiche.</a:t>
            </a:r>
            <a:endParaRPr lang="en-US" sz="1500" dirty="0"/>
          </a:p>
        </p:txBody>
      </p:sp>
      <p:sp>
        <p:nvSpPr>
          <p:cNvPr id="6" name="Object5"/>
          <p:cNvSpPr txBox="1"/>
          <p:nvPr/>
        </p:nvSpPr>
        <p:spPr>
          <a:xfrm>
            <a:off x="914400" y="3497580"/>
            <a:ext cx="73152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1500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Un programma eHealth di prevenzione dell'obesità infantile incentrato sui genitori può fornire supporto per migliorare l'alimentazione del bambino e l'autoefficacia parentale.</a:t>
            </a:r>
            <a:endParaRPr lang="en-US" sz="1500" dirty="0"/>
          </a:p>
        </p:txBody>
      </p:sp>
      <p:sp>
        <p:nvSpPr>
          <p:cNvPr id="7" name="Object6"/>
          <p:cNvSpPr txBox="1"/>
          <p:nvPr/>
        </p:nvSpPr>
        <p:spPr>
          <a:xfrm>
            <a:off x="0" y="0"/>
            <a:ext cx="6858000" cy="0"/>
          </a:xfrm>
          <a:prstGeom prst="rect">
            <a:avLst/>
          </a:prstGeom>
          <a:solidFill>
            <a:schemeClr val="000000"/>
          </a:solidFill>
          <a:ln/>
        </p:spPr>
        <p:txBody>
          <a:bodyPr wrap="square" rtlCol="0" anchor="ctr"/>
          <a:lstStyle/>
          <a:p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Mobile App, KhunLook, to Support Thai Parents and Caregivers With Child Health Supervision: Development, Validation, and Acceptability Study</a:t>
            </a:r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Rosawan Areemit et all</a:t>
            </a:r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An Internet-Based Childhood Obesity Prevention Program (Time2bHealthy) for Parents of Preschool-Aged Children.</a:t>
            </a:r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Megan L Hammersley et all</a:t>
            </a:r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Randomized Controlled Trial J Med Internet Res, 2019 Feb 8;21(2):e11964. Doi: 10.2196/11964.</a:t>
            </a:r>
            <a:pPr algn="l"/>
            <a:r>
              <a:rPr lang="en-US" sz="1000" b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A systematic evaluation of digital nutrition promotion websites and apps for supporting parents to influence children’s nutrition</a:t>
            </a:r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Dorota Zarnowiecki, et all</a:t>
            </a:r>
            <a:pPr algn="l"/>
            <a:r>
              <a:rPr lang="en-US" sz="1000" i="1" dirty="0">
                <a:solidFill>
                  <a:srgbClr val="000000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International Journal of Behavioral Nutrition and Physical Activity volume 17, Article number: 17 (2020)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nascita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nascita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15 giorni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15 giorni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1 mese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1 mes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5 mesi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5 mesi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6 mesi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6 mesi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 txBox="1"/>
          <p:nvPr/>
        </p:nvSpPr>
        <p:spPr>
          <a:xfrm>
            <a:off x="1828800" y="411480"/>
            <a:ext cx="6400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/>
            <a:r>
              <a:rPr lang="en-US" sz="4000" b="1" dirty="0">
                <a:solidFill>
                  <a:srgbClr val="E02424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Tutti a tavola</a:t>
            </a:r>
            <a:endParaRPr lang="en-US" sz="4000" dirty="0"/>
          </a:p>
        </p:txBody>
      </p:sp>
      <p:sp>
        <p:nvSpPr>
          <p:cNvPr id="3" name="Object2"/>
          <p:cNvSpPr txBox="1"/>
          <p:nvPr/>
        </p:nvSpPr>
        <p:spPr>
          <a:xfrm>
            <a:off x="731520" y="61722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/>
            <a:r>
              <a:rPr lang="en-US" sz="3000" b="1" i="1" dirty="0">
                <a:solidFill>
                  <a:srgbClr val="020202"/>
                </a:solidFill>
                <a:latin typeface="Tahoma" pitchFamily="34" charset="0"/>
                <a:ea typeface="Tahoma" pitchFamily="34" charset="-122"/>
                <a:cs typeface="Tahoma" pitchFamily="34" charset="-120"/>
              </a:rPr>
              <a:t>9 mesi/1</a:t>
            </a:r>
            <a:endParaRPr lang="en-US" sz="3000" dirty="0"/>
          </a:p>
        </p:txBody>
      </p:sp>
      <p:pic>
        <p:nvPicPr>
          <p:cNvPr id="4" name="Object 3" descr="C:/My/wizzi/stfnbssl/stfnbssl.github.io/cosie/.wizzi/src/17marzo2021/images/9 mesi 1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0" y="1234440"/>
            <a:ext cx="2286000" cy="33432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2021-03-17T10:01:32Z</dcterms:created>
  <dcterms:modified xsi:type="dcterms:W3CDTF">2021-03-17T10:01:32Z</dcterms:modified>
</cp:coreProperties>
</file>